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16" r:id="rId2"/>
    <p:sldId id="341" r:id="rId3"/>
    <p:sldId id="332" r:id="rId4"/>
    <p:sldId id="333" r:id="rId5"/>
    <p:sldId id="334" r:id="rId6"/>
    <p:sldId id="335" r:id="rId7"/>
    <p:sldId id="336" r:id="rId8"/>
    <p:sldId id="337" r:id="rId9"/>
    <p:sldId id="338" r:id="rId10"/>
    <p:sldId id="339" r:id="rId11"/>
  </p:sldIdLst>
  <p:sldSz cx="12192000" cy="6858000"/>
  <p:notesSz cx="7010400" cy="111252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eria Peña" initials="VP" lastIdx="0" clrIdx="0">
    <p:extLst>
      <p:ext uri="{19B8F6BF-5375-455C-9EA6-DF929625EA0E}">
        <p15:presenceInfo xmlns:p15="http://schemas.microsoft.com/office/powerpoint/2012/main" userId="ccd367f08c2ca1a7" providerId="Windows Live"/>
      </p:ext>
    </p:extLst>
  </p:cmAuthor>
  <p:cmAuthor id="2" name="Camila Mejías Santana" initials="CMS" lastIdx="1" clrIdx="1">
    <p:extLst>
      <p:ext uri="{19B8F6BF-5375-455C-9EA6-DF929625EA0E}">
        <p15:presenceInfo xmlns:p15="http://schemas.microsoft.com/office/powerpoint/2012/main" userId="Camila Mejías Santa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2593D4"/>
    <a:srgbClr val="FFFFFF"/>
    <a:srgbClr val="0097CC"/>
    <a:srgbClr val="00A1DA"/>
    <a:srgbClr val="110882"/>
    <a:srgbClr val="0013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5572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5572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74F2FB-87C2-4999-AA10-9B575E4E7566}" type="datetimeFigureOut">
              <a:rPr lang="es-CL" smtClean="0"/>
              <a:t>27-03-2023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68275" y="1390650"/>
            <a:ext cx="6673850" cy="37544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5354638"/>
            <a:ext cx="5607050" cy="43799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10567988"/>
            <a:ext cx="3038475" cy="5572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10567988"/>
            <a:ext cx="3038475" cy="5572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9E26B-0B76-4231-9887-EA8F2CE2251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81827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098C-CEAC-45F5-B81B-C89CEAAEF6AF}" type="datetimeFigureOut">
              <a:rPr lang="es-CL" smtClean="0"/>
              <a:t>27-03-2023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2977-020E-44C1-A32A-6D8E7495775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74541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098C-CEAC-45F5-B81B-C89CEAAEF6AF}" type="datetimeFigureOut">
              <a:rPr lang="es-CL" smtClean="0"/>
              <a:t>27-03-2023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2977-020E-44C1-A32A-6D8E7495775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94146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098C-CEAC-45F5-B81B-C89CEAAEF6AF}" type="datetimeFigureOut">
              <a:rPr lang="es-CL" smtClean="0"/>
              <a:t>27-03-2023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2977-020E-44C1-A32A-6D8E7495775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94252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098C-CEAC-45F5-B81B-C89CEAAEF6AF}" type="datetimeFigureOut">
              <a:rPr lang="es-CL" smtClean="0"/>
              <a:t>27-03-2023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2977-020E-44C1-A32A-6D8E7495775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63024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098C-CEAC-45F5-B81B-C89CEAAEF6AF}" type="datetimeFigureOut">
              <a:rPr lang="es-CL" smtClean="0"/>
              <a:t>27-03-2023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2977-020E-44C1-A32A-6D8E7495775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64551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098C-CEAC-45F5-B81B-C89CEAAEF6AF}" type="datetimeFigureOut">
              <a:rPr lang="es-CL" smtClean="0"/>
              <a:t>27-03-2023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2977-020E-44C1-A32A-6D8E7495775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2702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098C-CEAC-45F5-B81B-C89CEAAEF6AF}" type="datetimeFigureOut">
              <a:rPr lang="es-CL" smtClean="0"/>
              <a:t>27-03-2023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2977-020E-44C1-A32A-6D8E7495775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70408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098C-CEAC-45F5-B81B-C89CEAAEF6AF}" type="datetimeFigureOut">
              <a:rPr lang="es-CL" smtClean="0"/>
              <a:t>27-03-2023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2977-020E-44C1-A32A-6D8E7495775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46554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098C-CEAC-45F5-B81B-C89CEAAEF6AF}" type="datetimeFigureOut">
              <a:rPr lang="es-CL" smtClean="0"/>
              <a:t>27-03-2023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2977-020E-44C1-A32A-6D8E7495775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4865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098C-CEAC-45F5-B81B-C89CEAAEF6AF}" type="datetimeFigureOut">
              <a:rPr lang="es-CL" smtClean="0"/>
              <a:t>27-03-2023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2977-020E-44C1-A32A-6D8E7495775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56452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098C-CEAC-45F5-B81B-C89CEAAEF6AF}" type="datetimeFigureOut">
              <a:rPr lang="es-CL" smtClean="0"/>
              <a:t>27-03-2023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2977-020E-44C1-A32A-6D8E7495775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07760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D098C-CEAC-45F5-B81B-C89CEAAEF6AF}" type="datetimeFigureOut">
              <a:rPr lang="es-CL" smtClean="0"/>
              <a:t>27-03-2023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42977-020E-44C1-A32A-6D8E7495775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48712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1" t="33706" r="41080" b="1"/>
          <a:stretch/>
        </p:blipFill>
        <p:spPr>
          <a:xfrm>
            <a:off x="2628292" y="2277979"/>
            <a:ext cx="7093743" cy="458002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5964" y="233009"/>
            <a:ext cx="2921755" cy="1825401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1957137" y="2277978"/>
            <a:ext cx="8919411" cy="4580021"/>
          </a:xfrm>
          <a:prstGeom prst="rect">
            <a:avLst/>
          </a:prstGeom>
          <a:solidFill>
            <a:srgbClr val="FFFFFF">
              <a:alpha val="4902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CuadroTexto 11"/>
          <p:cNvSpPr txBox="1"/>
          <p:nvPr/>
        </p:nvSpPr>
        <p:spPr>
          <a:xfrm>
            <a:off x="5082344" y="6053207"/>
            <a:ext cx="21856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/>
              <a:t>Lugar, Fecha</a:t>
            </a:r>
            <a:endParaRPr lang="es-CL" sz="2400" dirty="0"/>
          </a:p>
        </p:txBody>
      </p:sp>
      <p:sp>
        <p:nvSpPr>
          <p:cNvPr id="8" name="CuadroTexto 7"/>
          <p:cNvSpPr txBox="1"/>
          <p:nvPr/>
        </p:nvSpPr>
        <p:spPr>
          <a:xfrm>
            <a:off x="1" y="2980015"/>
            <a:ext cx="1219199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dirty="0" smtClean="0">
                <a:solidFill>
                  <a:srgbClr val="2593D4"/>
                </a:solidFill>
              </a:rPr>
              <a:t>Proyecto… (Nombre corto del </a:t>
            </a:r>
          </a:p>
          <a:p>
            <a:pPr algn="ctr"/>
            <a:r>
              <a:rPr lang="es-MX" sz="4400" dirty="0" smtClean="0">
                <a:solidFill>
                  <a:srgbClr val="2593D4"/>
                </a:solidFill>
              </a:rPr>
              <a:t>proyecto) </a:t>
            </a:r>
          </a:p>
          <a:p>
            <a:pPr algn="ctr"/>
            <a:r>
              <a:rPr lang="es-MX" sz="4400" dirty="0" smtClean="0">
                <a:solidFill>
                  <a:srgbClr val="2593D4"/>
                </a:solidFill>
              </a:rPr>
              <a:t>(Institución Adjudicada)</a:t>
            </a:r>
            <a:endParaRPr lang="es-CL" sz="4400" dirty="0">
              <a:solidFill>
                <a:srgbClr val="2593D4"/>
              </a:solidFill>
            </a:endParaRPr>
          </a:p>
        </p:txBody>
      </p:sp>
      <p:sp>
        <p:nvSpPr>
          <p:cNvPr id="13" name="Marco 12"/>
          <p:cNvSpPr/>
          <p:nvPr/>
        </p:nvSpPr>
        <p:spPr>
          <a:xfrm>
            <a:off x="1" y="0"/>
            <a:ext cx="12191999" cy="6857999"/>
          </a:xfrm>
          <a:prstGeom prst="frame">
            <a:avLst>
              <a:gd name="adj1" fmla="val 336"/>
            </a:avLst>
          </a:prstGeom>
          <a:solidFill>
            <a:srgbClr val="2593D4"/>
          </a:solidFill>
          <a:ln>
            <a:solidFill>
              <a:srgbClr val="2593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018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rgbClr val="2593D4"/>
                </a:solidFill>
                <a:latin typeface="+mn-lt"/>
              </a:rPr>
              <a:t>Equipo y Asociados</a:t>
            </a:r>
            <a:endParaRPr lang="es-CL" b="1" dirty="0">
              <a:solidFill>
                <a:srgbClr val="2593D4"/>
              </a:solidFill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Mencionar al equipo del proyecto, rol, dedicación, además de identificar a los asociados y su aporte en la iniciativa. </a:t>
            </a:r>
            <a:endParaRPr lang="es-CL" dirty="0"/>
          </a:p>
        </p:txBody>
      </p:sp>
      <p:sp>
        <p:nvSpPr>
          <p:cNvPr id="4" name="Marco 3"/>
          <p:cNvSpPr/>
          <p:nvPr/>
        </p:nvSpPr>
        <p:spPr>
          <a:xfrm>
            <a:off x="1" y="0"/>
            <a:ext cx="12191999" cy="6857999"/>
          </a:xfrm>
          <a:prstGeom prst="frame">
            <a:avLst>
              <a:gd name="adj1" fmla="val 336"/>
            </a:avLst>
          </a:prstGeom>
          <a:solidFill>
            <a:srgbClr val="2593D4"/>
          </a:solidFill>
          <a:ln>
            <a:solidFill>
              <a:srgbClr val="2593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385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rgbClr val="2593D4"/>
                </a:solidFill>
                <a:latin typeface="+mn-lt"/>
              </a:rPr>
              <a:t>INFORMACIÓN IMPORTANTE </a:t>
            </a:r>
            <a:endParaRPr lang="es-CL" b="1" dirty="0">
              <a:solidFill>
                <a:srgbClr val="2593D4"/>
              </a:solidFill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Presentar el proyecto de una manera sencilla y amigable.</a:t>
            </a:r>
          </a:p>
          <a:p>
            <a:r>
              <a:rPr lang="es-MX" dirty="0" smtClean="0"/>
              <a:t>Intentar no recargar de texto la presentación. </a:t>
            </a:r>
          </a:p>
          <a:p>
            <a:r>
              <a:rPr lang="es-MX" dirty="0" smtClean="0"/>
              <a:t>Recordar que la presentación debe durar </a:t>
            </a:r>
            <a:r>
              <a:rPr lang="es-MX" b="1" dirty="0" smtClean="0"/>
              <a:t>máximo 5 minutos </a:t>
            </a:r>
            <a:r>
              <a:rPr lang="es-MX" dirty="0" smtClean="0"/>
              <a:t>y debe ser realizada por el director del proyecto. </a:t>
            </a:r>
          </a:p>
          <a:p>
            <a:r>
              <a:rPr lang="es-MX" dirty="0" smtClean="0"/>
              <a:t>El diseño propuesto en esta presentación es </a:t>
            </a:r>
            <a:r>
              <a:rPr lang="es-MX" b="1" dirty="0" smtClean="0"/>
              <a:t>opcional</a:t>
            </a:r>
            <a:r>
              <a:rPr lang="es-MX" dirty="0" smtClean="0"/>
              <a:t>. </a:t>
            </a:r>
          </a:p>
          <a:p>
            <a:r>
              <a:rPr lang="es-MX" dirty="0" smtClean="0"/>
              <a:t>Los contenidos mínimos que se deben incluir en la presentación son los indicados a continuación. Queda a libertad del equipo incluir otros puntos que consideren necesarios.</a:t>
            </a:r>
            <a:endParaRPr lang="es-CL" dirty="0"/>
          </a:p>
        </p:txBody>
      </p:sp>
      <p:sp>
        <p:nvSpPr>
          <p:cNvPr id="4" name="Marco 3"/>
          <p:cNvSpPr/>
          <p:nvPr/>
        </p:nvSpPr>
        <p:spPr>
          <a:xfrm>
            <a:off x="1" y="0"/>
            <a:ext cx="12191999" cy="6857999"/>
          </a:xfrm>
          <a:prstGeom prst="frame">
            <a:avLst>
              <a:gd name="adj1" fmla="val 336"/>
            </a:avLst>
          </a:prstGeom>
          <a:solidFill>
            <a:srgbClr val="2593D4"/>
          </a:solidFill>
          <a:ln>
            <a:solidFill>
              <a:srgbClr val="2593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2280458" y="5665569"/>
            <a:ext cx="7631084" cy="646331"/>
          </a:xfrm>
          <a:prstGeom prst="rect">
            <a:avLst/>
          </a:prstGeom>
          <a:solidFill>
            <a:srgbClr val="FF33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!!!ELIMINAR ESTA DIAPOSITIVA AL MOMENTO DE ENVÍAR ESTA PRESENTACIÓN!!!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499389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rgbClr val="2593D4"/>
                </a:solidFill>
                <a:latin typeface="+mn-lt"/>
              </a:rPr>
              <a:t>Resumen del Proyecto</a:t>
            </a:r>
            <a:endParaRPr lang="es-CL" b="1" dirty="0">
              <a:solidFill>
                <a:srgbClr val="2593D4"/>
              </a:solidFill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Nombre corto del proyecto aquí</a:t>
            </a:r>
            <a:endParaRPr lang="es-CL" dirty="0"/>
          </a:p>
        </p:txBody>
      </p:sp>
      <p:sp>
        <p:nvSpPr>
          <p:cNvPr id="4" name="Marco 3"/>
          <p:cNvSpPr/>
          <p:nvPr/>
        </p:nvSpPr>
        <p:spPr>
          <a:xfrm>
            <a:off x="1" y="0"/>
            <a:ext cx="12191999" cy="6857999"/>
          </a:xfrm>
          <a:prstGeom prst="frame">
            <a:avLst>
              <a:gd name="adj1" fmla="val 336"/>
            </a:avLst>
          </a:prstGeom>
          <a:solidFill>
            <a:srgbClr val="2593D4"/>
          </a:solidFill>
          <a:ln>
            <a:solidFill>
              <a:srgbClr val="2593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22574"/>
              </p:ext>
            </p:extLst>
          </p:nvPr>
        </p:nvGraphicFramePr>
        <p:xfrm>
          <a:off x="2032000" y="2564508"/>
          <a:ext cx="812800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36253">
                  <a:extLst>
                    <a:ext uri="{9D8B030D-6E8A-4147-A177-3AD203B41FA5}">
                      <a16:colId xmlns:a16="http://schemas.microsoft.com/office/drawing/2014/main" val="3394422100"/>
                    </a:ext>
                  </a:extLst>
                </a:gridCol>
                <a:gridCol w="5491747">
                  <a:extLst>
                    <a:ext uri="{9D8B030D-6E8A-4147-A177-3AD203B41FA5}">
                      <a16:colId xmlns:a16="http://schemas.microsoft.com/office/drawing/2014/main" val="38937797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Institución Postulante</a:t>
                      </a:r>
                      <a:endParaRPr lang="es-C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7583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Director del Proyecto </a:t>
                      </a:r>
                      <a:endParaRPr lang="es-C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8030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Duración</a:t>
                      </a:r>
                      <a:r>
                        <a:rPr lang="es-MX" sz="2000" b="1" baseline="0" dirty="0" smtClean="0"/>
                        <a:t> del proyecto</a:t>
                      </a:r>
                      <a:endParaRPr lang="es-C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meses</a:t>
                      </a:r>
                      <a:endParaRPr lang="es-C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086395"/>
                  </a:ext>
                </a:extLst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560574"/>
              </p:ext>
            </p:extLst>
          </p:nvPr>
        </p:nvGraphicFramePr>
        <p:xfrm>
          <a:off x="2566737" y="4206769"/>
          <a:ext cx="6614694" cy="20477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65095">
                  <a:extLst>
                    <a:ext uri="{9D8B030D-6E8A-4147-A177-3AD203B41FA5}">
                      <a16:colId xmlns:a16="http://schemas.microsoft.com/office/drawing/2014/main" val="1811066398"/>
                    </a:ext>
                  </a:extLst>
                </a:gridCol>
                <a:gridCol w="1636294">
                  <a:extLst>
                    <a:ext uri="{9D8B030D-6E8A-4147-A177-3AD203B41FA5}">
                      <a16:colId xmlns:a16="http://schemas.microsoft.com/office/drawing/2014/main" val="1742283308"/>
                    </a:ext>
                  </a:extLst>
                </a:gridCol>
                <a:gridCol w="1513305">
                  <a:extLst>
                    <a:ext uri="{9D8B030D-6E8A-4147-A177-3AD203B41FA5}">
                      <a16:colId xmlns:a16="http://schemas.microsoft.com/office/drawing/2014/main" val="4137111739"/>
                    </a:ext>
                  </a:extLst>
                </a:gridCol>
              </a:tblGrid>
              <a:tr h="409551"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Fuente de Recursos</a:t>
                      </a:r>
                      <a:r>
                        <a:rPr lang="es-MX" sz="2000" b="1" baseline="0" dirty="0" smtClean="0"/>
                        <a:t> </a:t>
                      </a:r>
                      <a:endParaRPr lang="es-CL" sz="2000" b="1" dirty="0"/>
                    </a:p>
                  </a:txBody>
                  <a:tcPr>
                    <a:solidFill>
                      <a:srgbClr val="2593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 smtClean="0"/>
                        <a:t>Miles ($)</a:t>
                      </a:r>
                      <a:endParaRPr lang="es-CL" sz="2000" b="1" dirty="0"/>
                    </a:p>
                  </a:txBody>
                  <a:tcPr>
                    <a:solidFill>
                      <a:srgbClr val="2593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dirty="0" smtClean="0"/>
                        <a:t>%</a:t>
                      </a:r>
                      <a:endParaRPr lang="es-CL" sz="2000" b="1" dirty="0"/>
                    </a:p>
                  </a:txBody>
                  <a:tcPr>
                    <a:solidFill>
                      <a:srgbClr val="2593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545676"/>
                  </a:ext>
                </a:extLst>
              </a:tr>
              <a:tr h="409551"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Recursos FIC solicitados</a:t>
                      </a:r>
                      <a:endParaRPr lang="es-C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/>
                        <a:t>$0</a:t>
                      </a:r>
                      <a:endParaRPr lang="es-C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/>
                        <a:t>%</a:t>
                      </a:r>
                      <a:endParaRPr lang="es-C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896090"/>
                  </a:ext>
                </a:extLst>
              </a:tr>
              <a:tr h="409551"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Aportes</a:t>
                      </a:r>
                      <a:r>
                        <a:rPr lang="es-MX" sz="2000" b="1" baseline="0" dirty="0" smtClean="0"/>
                        <a:t> Beneficiarios </a:t>
                      </a:r>
                      <a:endParaRPr lang="es-C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/>
                        <a:t>$0</a:t>
                      </a:r>
                      <a:endParaRPr lang="es-C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/>
                        <a:t>%</a:t>
                      </a:r>
                      <a:endParaRPr lang="es-C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6987269"/>
                  </a:ext>
                </a:extLst>
              </a:tr>
              <a:tr h="409551"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Aporte de Terceros </a:t>
                      </a:r>
                      <a:endParaRPr lang="es-C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/>
                        <a:t>$0</a:t>
                      </a:r>
                      <a:endParaRPr lang="es-C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/>
                        <a:t>%</a:t>
                      </a:r>
                      <a:endParaRPr lang="es-C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2181761"/>
                  </a:ext>
                </a:extLst>
              </a:tr>
              <a:tr h="409551"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Total Proyecto</a:t>
                      </a:r>
                      <a:endParaRPr lang="es-C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/>
                        <a:t>$0</a:t>
                      </a:r>
                      <a:endParaRPr lang="es-C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/>
                        <a:t>100%</a:t>
                      </a:r>
                      <a:endParaRPr lang="es-C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83656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2011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rgbClr val="2593D4"/>
                </a:solidFill>
                <a:latin typeface="+mn-lt"/>
              </a:rPr>
              <a:t>Problema</a:t>
            </a:r>
            <a:endParaRPr lang="es-CL" b="1" dirty="0">
              <a:solidFill>
                <a:srgbClr val="2593D4"/>
              </a:solidFill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Describir de la forma más clara y concisa posible el problema que justifica el proyecto incluyendo además causa-efecto y el sector productivo o población afectada. </a:t>
            </a:r>
          </a:p>
          <a:p>
            <a:r>
              <a:rPr lang="es-MX" dirty="0" smtClean="0"/>
              <a:t>Puede apoyarse de diagramas, gráfico e imágenes para presentar este punto.</a:t>
            </a:r>
          </a:p>
        </p:txBody>
      </p:sp>
      <p:sp>
        <p:nvSpPr>
          <p:cNvPr id="4" name="Marco 3"/>
          <p:cNvSpPr/>
          <p:nvPr/>
        </p:nvSpPr>
        <p:spPr>
          <a:xfrm>
            <a:off x="1" y="0"/>
            <a:ext cx="12191999" cy="6857999"/>
          </a:xfrm>
          <a:prstGeom prst="frame">
            <a:avLst>
              <a:gd name="adj1" fmla="val 336"/>
            </a:avLst>
          </a:prstGeom>
          <a:solidFill>
            <a:srgbClr val="2593D4"/>
          </a:solidFill>
          <a:ln>
            <a:solidFill>
              <a:srgbClr val="2593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512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rgbClr val="2593D4"/>
                </a:solidFill>
                <a:latin typeface="+mn-lt"/>
              </a:rPr>
              <a:t>Solución</a:t>
            </a:r>
            <a:endParaRPr lang="es-CL" b="1" dirty="0">
              <a:solidFill>
                <a:srgbClr val="2593D4"/>
              </a:solidFill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Describir el tipo de Bien (Público o Privado) que se desarrollará durante el proyecto además de cómo esta iniciativa contribuye a acortar la brecha detectada (indicar si se </a:t>
            </a:r>
            <a:r>
              <a:rPr lang="es-MX" smtClean="0"/>
              <a:t>trata de </a:t>
            </a:r>
            <a:r>
              <a:rPr lang="es-MX" dirty="0" smtClean="0"/>
              <a:t>un proceso, creación de un nuevo producto/servicio, integración de tecnología, etc.). </a:t>
            </a:r>
          </a:p>
        </p:txBody>
      </p:sp>
      <p:sp>
        <p:nvSpPr>
          <p:cNvPr id="4" name="Marco 3"/>
          <p:cNvSpPr/>
          <p:nvPr/>
        </p:nvSpPr>
        <p:spPr>
          <a:xfrm>
            <a:off x="1" y="0"/>
            <a:ext cx="12191999" cy="6857999"/>
          </a:xfrm>
          <a:prstGeom prst="frame">
            <a:avLst>
              <a:gd name="adj1" fmla="val 336"/>
            </a:avLst>
          </a:prstGeom>
          <a:solidFill>
            <a:srgbClr val="2593D4"/>
          </a:solidFill>
          <a:ln>
            <a:solidFill>
              <a:srgbClr val="2593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223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rgbClr val="2593D4"/>
                </a:solidFill>
                <a:latin typeface="+mn-lt"/>
              </a:rPr>
              <a:t>Innovación</a:t>
            </a:r>
            <a:endParaRPr lang="es-CL" b="1" dirty="0">
              <a:solidFill>
                <a:srgbClr val="2593D4"/>
              </a:solidFill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Abordar el mérito innovador del proyecto y su diferenciación con respecto a las soluciones existentes para enfrentar la problemática abordada. </a:t>
            </a:r>
          </a:p>
        </p:txBody>
      </p:sp>
      <p:sp>
        <p:nvSpPr>
          <p:cNvPr id="4" name="Marco 3"/>
          <p:cNvSpPr/>
          <p:nvPr/>
        </p:nvSpPr>
        <p:spPr>
          <a:xfrm>
            <a:off x="1" y="0"/>
            <a:ext cx="12191999" cy="6857999"/>
          </a:xfrm>
          <a:prstGeom prst="frame">
            <a:avLst>
              <a:gd name="adj1" fmla="val 336"/>
            </a:avLst>
          </a:prstGeom>
          <a:solidFill>
            <a:srgbClr val="2593D4"/>
          </a:solidFill>
          <a:ln>
            <a:solidFill>
              <a:srgbClr val="2593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033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rgbClr val="2593D4"/>
                </a:solidFill>
                <a:latin typeface="+mn-lt"/>
              </a:rPr>
              <a:t>Beneficiarios del proyecto</a:t>
            </a:r>
            <a:endParaRPr lang="es-CL" b="1" dirty="0">
              <a:solidFill>
                <a:srgbClr val="2593D4"/>
              </a:solidFill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Indicar características de aquellos que se verán beneficiados con la ejecución del proyecto, indicando elementos tales como la caracterización, localización territorial, cuantificación y como adoptarán los beneficiarios la innovación que propone el proyecto.</a:t>
            </a:r>
          </a:p>
          <a:p>
            <a:endParaRPr lang="es-MX" dirty="0"/>
          </a:p>
        </p:txBody>
      </p:sp>
      <p:sp>
        <p:nvSpPr>
          <p:cNvPr id="4" name="Marco 3"/>
          <p:cNvSpPr/>
          <p:nvPr/>
        </p:nvSpPr>
        <p:spPr>
          <a:xfrm>
            <a:off x="1" y="0"/>
            <a:ext cx="12191999" cy="6857999"/>
          </a:xfrm>
          <a:prstGeom prst="frame">
            <a:avLst>
              <a:gd name="adj1" fmla="val 336"/>
            </a:avLst>
          </a:prstGeom>
          <a:solidFill>
            <a:srgbClr val="2593D4"/>
          </a:solidFill>
          <a:ln>
            <a:solidFill>
              <a:srgbClr val="2593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982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rgbClr val="2593D4"/>
                </a:solidFill>
                <a:latin typeface="+mn-lt"/>
              </a:rPr>
              <a:t>Road </a:t>
            </a:r>
            <a:r>
              <a:rPr lang="es-MX" b="1" dirty="0" err="1" smtClean="0">
                <a:solidFill>
                  <a:srgbClr val="2593D4"/>
                </a:solidFill>
                <a:latin typeface="+mn-lt"/>
              </a:rPr>
              <a:t>Map</a:t>
            </a:r>
            <a:endParaRPr lang="es-CL" b="1" dirty="0">
              <a:solidFill>
                <a:srgbClr val="2593D4"/>
              </a:solidFill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Incluir una secuencia general de las </a:t>
            </a:r>
            <a:r>
              <a:rPr lang="es-MX" b="1" dirty="0" smtClean="0"/>
              <a:t>principales actividades </a:t>
            </a:r>
            <a:r>
              <a:rPr lang="es-MX" dirty="0" smtClean="0"/>
              <a:t>para alcanzar los objetivos especificados en la postulación, que permita obtener una visión general de la ejecución del proyecto e informar a las partes sobre el alcance del mismo. </a:t>
            </a:r>
          </a:p>
          <a:p>
            <a:r>
              <a:rPr lang="es-MX" dirty="0" smtClean="0"/>
              <a:t>Idealmente presentar el </a:t>
            </a:r>
            <a:r>
              <a:rPr lang="es-MX" dirty="0" err="1" smtClean="0"/>
              <a:t>road</a:t>
            </a:r>
            <a:r>
              <a:rPr lang="es-MX" dirty="0" smtClean="0"/>
              <a:t> </a:t>
            </a:r>
            <a:r>
              <a:rPr lang="es-MX" dirty="0" err="1" smtClean="0"/>
              <a:t>map</a:t>
            </a:r>
            <a:r>
              <a:rPr lang="es-MX" dirty="0" smtClean="0"/>
              <a:t> a través de un esquema.</a:t>
            </a:r>
          </a:p>
          <a:p>
            <a:endParaRPr lang="es-CL" dirty="0"/>
          </a:p>
        </p:txBody>
      </p:sp>
      <p:sp>
        <p:nvSpPr>
          <p:cNvPr id="4" name="Marco 3"/>
          <p:cNvSpPr/>
          <p:nvPr/>
        </p:nvSpPr>
        <p:spPr>
          <a:xfrm>
            <a:off x="1" y="0"/>
            <a:ext cx="12191999" cy="6857999"/>
          </a:xfrm>
          <a:prstGeom prst="frame">
            <a:avLst>
              <a:gd name="adj1" fmla="val 336"/>
            </a:avLst>
          </a:prstGeom>
          <a:solidFill>
            <a:srgbClr val="2593D4"/>
          </a:solidFill>
          <a:ln>
            <a:solidFill>
              <a:srgbClr val="2593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168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rgbClr val="2593D4"/>
                </a:solidFill>
                <a:latin typeface="+mn-lt"/>
              </a:rPr>
              <a:t>Continuidad del Proyecto</a:t>
            </a:r>
            <a:endParaRPr lang="es-CL" b="1" dirty="0">
              <a:solidFill>
                <a:srgbClr val="2593D4"/>
              </a:solidFill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Abordar el legado genuino que se transferirá a los beneficiarios del proyecto al terminar (patente, licencia comercial, infraestructura, equipamiento, etc.) y como se pretende asegurar la continuidad de uso por parte de los beneficiarios luego de finalizado el proyecto (capacitaciones, seguimiento, etc.)</a:t>
            </a:r>
            <a:endParaRPr lang="es-CL" dirty="0"/>
          </a:p>
        </p:txBody>
      </p:sp>
      <p:sp>
        <p:nvSpPr>
          <p:cNvPr id="4" name="Marco 3"/>
          <p:cNvSpPr/>
          <p:nvPr/>
        </p:nvSpPr>
        <p:spPr>
          <a:xfrm>
            <a:off x="1" y="0"/>
            <a:ext cx="12191999" cy="6857999"/>
          </a:xfrm>
          <a:prstGeom prst="frame">
            <a:avLst>
              <a:gd name="adj1" fmla="val 336"/>
            </a:avLst>
          </a:prstGeom>
          <a:solidFill>
            <a:srgbClr val="2593D4"/>
          </a:solidFill>
          <a:ln>
            <a:solidFill>
              <a:srgbClr val="2593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3949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2641</TotalTime>
  <Words>432</Words>
  <Application>Microsoft Office PowerPoint</Application>
  <PresentationFormat>Panorámica</PresentationFormat>
  <Paragraphs>48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Presentación de PowerPoint</vt:lpstr>
      <vt:lpstr>INFORMACIÓN IMPORTANTE </vt:lpstr>
      <vt:lpstr>Resumen del Proyecto</vt:lpstr>
      <vt:lpstr>Problema</vt:lpstr>
      <vt:lpstr>Solución</vt:lpstr>
      <vt:lpstr>Innovación</vt:lpstr>
      <vt:lpstr>Beneficiarios del proyecto</vt:lpstr>
      <vt:lpstr>Road Map</vt:lpstr>
      <vt:lpstr>Continuidad del Proyecto</vt:lpstr>
      <vt:lpstr>Equipo y Asociados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Valeria Peña</dc:creator>
  <cp:lastModifiedBy>Camila Mejías Santana</cp:lastModifiedBy>
  <cp:revision>219</cp:revision>
  <cp:lastPrinted>2019-05-06T14:24:23Z</cp:lastPrinted>
  <dcterms:created xsi:type="dcterms:W3CDTF">2017-08-08T14:31:56Z</dcterms:created>
  <dcterms:modified xsi:type="dcterms:W3CDTF">2023-03-27T18:11:39Z</dcterms:modified>
</cp:coreProperties>
</file>